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4"/>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17" r:id="rId34"/>
    <p:sldId id="281" r:id="rId35"/>
    <p:sldId id="351" r:id="rId36"/>
    <p:sldId id="318" r:id="rId37"/>
    <p:sldId id="319" r:id="rId38"/>
    <p:sldId id="352" r:id="rId39"/>
    <p:sldId id="328" r:id="rId40"/>
    <p:sldId id="353" r:id="rId41"/>
    <p:sldId id="354" r:id="rId42"/>
    <p:sldId id="316" r:id="rId43"/>
    <p:sldId id="341" r:id="rId44"/>
    <p:sldId id="347" r:id="rId45"/>
    <p:sldId id="321" r:id="rId46"/>
    <p:sldId id="322" r:id="rId47"/>
    <p:sldId id="324" r:id="rId48"/>
    <p:sldId id="325" r:id="rId49"/>
    <p:sldId id="326" r:id="rId50"/>
    <p:sldId id="323" r:id="rId51"/>
    <p:sldId id="359" r:id="rId52"/>
    <p:sldId id="265" r:id="rId53"/>
    <p:sldId id="356" r:id="rId54"/>
    <p:sldId id="264" r:id="rId55"/>
    <p:sldId id="355" r:id="rId56"/>
    <p:sldId id="346" r:id="rId57"/>
    <p:sldId id="286" r:id="rId58"/>
    <p:sldId id="284" r:id="rId59"/>
    <p:sldId id="357" r:id="rId60"/>
    <p:sldId id="283" r:id="rId61"/>
    <p:sldId id="331" r:id="rId62"/>
    <p:sldId id="332" r:id="rId63"/>
    <p:sldId id="364" r:id="rId64"/>
    <p:sldId id="358" r:id="rId65"/>
    <p:sldId id="363" r:id="rId66"/>
    <p:sldId id="336" r:id="rId67"/>
    <p:sldId id="362" r:id="rId68"/>
    <p:sldId id="298" r:id="rId69"/>
    <p:sldId id="300" r:id="rId70"/>
    <p:sldId id="327" r:id="rId71"/>
    <p:sldId id="339" r:id="rId72"/>
    <p:sldId id="344" r:id="rId7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6164" autoAdjust="0"/>
  </p:normalViewPr>
  <p:slideViewPr>
    <p:cSldViewPr snapToGrid="0">
      <p:cViewPr varScale="1">
        <p:scale>
          <a:sx n="79" d="100"/>
          <a:sy n="79" d="100"/>
        </p:scale>
        <p:origin x="341" y="8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a:t>
            </a:r>
            <a:r>
              <a:rPr lang="en-US" dirty="0" smtClean="0"/>
              <a:t>which considers the</a:t>
            </a:r>
            <a:r>
              <a:rPr lang="en-US" baseline="0" dirty="0" smtClean="0"/>
              <a:t> time factor</a:t>
            </a:r>
            <a:r>
              <a:rPr lang="en-US" dirty="0" smtClean="0"/>
              <a:t>: </a:t>
            </a:r>
            <a:r>
              <a:rPr lang="en-US" dirty="0"/>
              <a:t>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a:t>
            </a:r>
            <a:r>
              <a:rPr lang="en-US" dirty="0" smtClean="0"/>
              <a:t>which considers the</a:t>
            </a:r>
            <a:r>
              <a:rPr lang="en-US" baseline="0" dirty="0" smtClean="0"/>
              <a:t> time factor</a:t>
            </a:r>
            <a:r>
              <a:rPr lang="en-US" dirty="0" smtClean="0"/>
              <a:t>: </a:t>
            </a:r>
            <a:r>
              <a:rPr lang="en-US" dirty="0"/>
              <a:t>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smtClean="0">
                <a:solidFill>
                  <a:schemeClr val="bg1"/>
                </a:solidFill>
                <a:effectLst/>
                <a:latin typeface="-apple-system"/>
              </a:rPr>
              <a:t>Applied data science</a:t>
            </a:r>
          </a:p>
          <a:p>
            <a:r>
              <a:rPr lang="en-US" sz="1300" b="0" i="0" dirty="0" smtClean="0">
                <a:solidFill>
                  <a:schemeClr val="bg1"/>
                </a:solidFill>
                <a:effectLst/>
                <a:latin typeface="-apple-system"/>
              </a:rPr>
              <a:t>Burcin </a:t>
            </a:r>
            <a:r>
              <a:rPr lang="en-US" sz="1300" b="0" i="0" dirty="0">
                <a:solidFill>
                  <a:schemeClr val="bg1"/>
                </a:solidFill>
                <a:effectLst/>
                <a:latin typeface="-apple-system"/>
              </a:rPr>
              <a:t>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145920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26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Some data points are missing (genres in artist dataset) – fix through joining and data engineering</a:t>
            </a:r>
          </a:p>
          <a:p>
            <a:r>
              <a:rPr lang="en-US" dirty="0"/>
              <a:t>Either </a:t>
            </a:r>
            <a:r>
              <a:rPr lang="en-US" b="1" dirty="0"/>
              <a:t>popularity</a:t>
            </a:r>
            <a:r>
              <a:rPr lang="en-US" dirty="0"/>
              <a:t> or </a:t>
            </a:r>
            <a:r>
              <a:rPr lang="en-US" b="1" dirty="0" err="1"/>
              <a:t>chartsposition</a:t>
            </a:r>
            <a:r>
              <a:rPr lang="en-US" dirty="0"/>
              <a:t> could work for generating a top song label (feature engineering)</a:t>
            </a:r>
          </a:p>
          <a:p>
            <a:r>
              <a:rPr lang="en-US"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 and additional exploration Fin Table</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62106"/>
          </a:xfrm>
        </p:spPr>
        <p:txBody>
          <a:bodyPr vert="horz" lIns="91440" tIns="45720" rIns="91440" bIns="45720" rtlCol="0" anchor="ctr">
            <a:noAutofit/>
          </a:bodyPr>
          <a:lstStyle/>
          <a:p>
            <a:r>
              <a:rPr lang="en-US" sz="3200" dirty="0">
                <a:solidFill>
                  <a:srgbClr val="FFFFFF"/>
                </a:solidFill>
              </a:rPr>
              <a:t>FIRST Iteration</a:t>
            </a:r>
            <a:br>
              <a:rPr lang="en-US" sz="3200" dirty="0">
                <a:solidFill>
                  <a:srgbClr val="FFFFFF"/>
                </a:solidFill>
              </a:rPr>
            </a:br>
            <a:r>
              <a:rPr lang="en-US" sz="3200" dirty="0">
                <a:solidFill>
                  <a:srgbClr val="FFFFFF"/>
                </a:solidFill>
              </a:rPr>
              <a:t/>
            </a:r>
            <a:br>
              <a:rPr lang="en-US" sz="3200" dirty="0">
                <a:solidFill>
                  <a:srgbClr val="FFFFFF"/>
                </a:solidFill>
              </a:rPr>
            </a:br>
            <a:r>
              <a:rPr lang="en-US" sz="3200" dirty="0">
                <a:solidFill>
                  <a:srgbClr val="FFFFFF"/>
                </a:solidFill>
              </a:rPr>
              <a:t>Unbalanced</a:t>
            </a:r>
            <a:br>
              <a:rPr lang="en-US" sz="3200" dirty="0">
                <a:solidFill>
                  <a:srgbClr val="FFFFFF"/>
                </a:solidFill>
              </a:rPr>
            </a:br>
            <a:endParaRPr lang="en-US" sz="32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14" name="Inhaltsplatzhalter 5">
            <a:extLst>
              <a:ext uri="{FF2B5EF4-FFF2-40B4-BE49-F238E27FC236}">
                <a16:creationId xmlns:a16="http://schemas.microsoft.com/office/drawing/2014/main" id="{D67122B4-A95A-4853-AECF-203637F77CBC}"/>
              </a:ext>
            </a:extLst>
          </p:cNvPr>
          <p:cNvPicPr>
            <a:picLocks noGrp="1" noChangeAspect="1"/>
          </p:cNvPicPr>
          <p:nvPr>
            <p:ph idx="1"/>
          </p:nvPr>
        </p:nvPicPr>
        <p:blipFill>
          <a:blip r:embed="rId2"/>
          <a:stretch>
            <a:fillRect/>
          </a:stretch>
        </p:blipFill>
        <p:spPr>
          <a:xfrm>
            <a:off x="443883" y="942564"/>
            <a:ext cx="11301984" cy="2486436"/>
          </a:xfrm>
          <a:prstGeom prst="rect">
            <a:avLst/>
          </a:prstGeom>
        </p:spPr>
      </p:pic>
    </p:spTree>
    <p:extLst>
      <p:ext uri="{BB962C8B-B14F-4D97-AF65-F5344CB8AC3E}">
        <p14:creationId xmlns:p14="http://schemas.microsoft.com/office/powerpoint/2010/main" val="334526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FIRST Iteration</a:t>
            </a:r>
            <a:br>
              <a:rPr lang="en-US" sz="3200" dirty="0">
                <a:solidFill>
                  <a:srgbClr val="FFFFFF"/>
                </a:solidFill>
              </a:rPr>
            </a:br>
            <a:r>
              <a:rPr lang="en-US" sz="3200" dirty="0">
                <a:solidFill>
                  <a:srgbClr val="FFFFFF"/>
                </a:solidFill>
              </a:rPr>
              <a:t/>
            </a:r>
            <a:br>
              <a:rPr lang="en-US" sz="3200" dirty="0">
                <a:solidFill>
                  <a:srgbClr val="FFFFFF"/>
                </a:solidFill>
              </a:rPr>
            </a:br>
            <a:r>
              <a:rPr lang="en-US" sz="3200" dirty="0">
                <a:solidFill>
                  <a:srgbClr val="FFFFFF"/>
                </a:solidFill>
              </a:rPr>
              <a:t>Balanced</a:t>
            </a:r>
            <a:br>
              <a:rPr lang="en-US" sz="3200" dirty="0">
                <a:solidFill>
                  <a:srgbClr val="FFFFFF"/>
                </a:solidFill>
              </a:rPr>
            </a:br>
            <a:endParaRPr lang="en-US" sz="32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pic>
        <p:nvPicPr>
          <p:cNvPr id="15" name="Inhaltsplatzhalter 5">
            <a:extLst>
              <a:ext uri="{FF2B5EF4-FFF2-40B4-BE49-F238E27FC236}">
                <a16:creationId xmlns:a16="http://schemas.microsoft.com/office/drawing/2014/main" id="{69CED4C5-402E-45E2-95C0-ED5C91155E3F}"/>
              </a:ext>
            </a:extLst>
          </p:cNvPr>
          <p:cNvPicPr>
            <a:picLocks noChangeAspect="1"/>
          </p:cNvPicPr>
          <p:nvPr/>
        </p:nvPicPr>
        <p:blipFill>
          <a:blip r:embed="rId2"/>
          <a:stretch>
            <a:fillRect/>
          </a:stretch>
        </p:blipFill>
        <p:spPr>
          <a:xfrm>
            <a:off x="447234" y="1325976"/>
            <a:ext cx="11301984" cy="1780063"/>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t>
            </a:r>
            <a:r>
              <a:rPr lang="en-US" dirty="0" smtClean="0"/>
              <a:t>artists</a:t>
            </a:r>
          </a:p>
          <a:p>
            <a:pPr lvl="1">
              <a:buFont typeface="Wingdings" panose="05000000000000000000" pitchFamily="2" charset="2"/>
              <a:buChar char="§"/>
            </a:pPr>
            <a:endParaRPr lang="en-US" dirty="0"/>
          </a:p>
          <a:p>
            <a:pPr>
              <a:buFont typeface="Wingdings" panose="05000000000000000000" pitchFamily="2" charset="2"/>
              <a:buChar char="§"/>
            </a:pPr>
            <a:r>
              <a:rPr lang="en-US" dirty="0" smtClean="0"/>
              <a:t>JSON </a:t>
            </a:r>
            <a:r>
              <a:rPr lang="en-US" dirty="0"/>
              <a:t>d</a:t>
            </a:r>
            <a:r>
              <a:rPr lang="en-US" dirty="0" smtClean="0"/>
              <a:t>ata </a:t>
            </a:r>
            <a:r>
              <a:rPr lang="en-US" dirty="0"/>
              <a:t>could not processed via </a:t>
            </a:r>
            <a:r>
              <a:rPr lang="en-US" dirty="0" err="1"/>
              <a:t>RapidMiner</a:t>
            </a:r>
            <a:r>
              <a:rPr lang="en-US" dirty="0"/>
              <a:t>, so we need to transform </a:t>
            </a:r>
            <a:r>
              <a:rPr lang="en-US" dirty="0" smtClean="0"/>
              <a:t>it in </a:t>
            </a:r>
            <a:r>
              <a:rPr lang="en-US" dirty="0" err="1" smtClean="0"/>
              <a:t>Phyton</a:t>
            </a:r>
            <a:r>
              <a:rPr lang="en-US" dirty="0" smtClean="0"/>
              <a:t>. The generated data </a:t>
            </a:r>
            <a:r>
              <a:rPr lang="en-US" dirty="0" smtClean="0"/>
              <a:t>can be now </a:t>
            </a:r>
            <a:r>
              <a:rPr lang="en-US" dirty="0"/>
              <a:t>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2600" dirty="0"/>
              <a:t/>
            </a:r>
            <a:br>
              <a:rPr lang="de-DE" sz="2600" dirty="0"/>
            </a:br>
            <a:r>
              <a:rPr lang="de-DE" sz="2600" dirty="0"/>
              <a:t/>
            </a:r>
            <a:br>
              <a:rPr lang="de-DE" sz="2600" dirty="0"/>
            </a:br>
            <a:r>
              <a:rPr lang="de-DE" sz="3200" dirty="0"/>
              <a:t>SCOPE</a:t>
            </a:r>
            <a:r>
              <a:rPr lang="de-DE" sz="2600" dirty="0"/>
              <a:t/>
            </a:r>
            <a:br>
              <a:rPr lang="de-DE" sz="2600" dirty="0"/>
            </a:br>
            <a:endParaRPr lang="de-DE" sz="2600" dirty="0"/>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r>
              <a:rPr lang="en-US" dirty="0"/>
              <a:t/>
            </a:r>
            <a:br>
              <a:rPr lang="en-US" dirty="0"/>
            </a:b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smtClean="0">
                <a:solidFill>
                  <a:srgbClr val="FFFFFF"/>
                </a:solidFill>
              </a:rPr>
              <a:t>Preparation process for second iteration</a:t>
            </a:r>
            <a:endParaRPr lang="en-US" sz="4000" dirty="0">
              <a:solidFill>
                <a:srgbClr val="FFFFFF"/>
              </a:solidFill>
            </a:endParaRP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endParaRPr lang="en-US" sz="4000" dirty="0">
              <a:solidFill>
                <a:srgbClr val="FFFFFF"/>
              </a:solidFill>
            </a:endParaRP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17452" y="543614"/>
            <a:ext cx="2557096" cy="2557096"/>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Balanced</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2600" dirty="0"/>
              <a:t/>
            </a:r>
            <a:br>
              <a:rPr lang="de-DE" sz="2600" dirty="0"/>
            </a:br>
            <a:r>
              <a:rPr lang="de-DE" sz="2600" dirty="0"/>
              <a:t/>
            </a:r>
            <a:br>
              <a:rPr lang="de-DE" sz="2600" dirty="0"/>
            </a:br>
            <a:r>
              <a:rPr lang="de-DE" sz="3200" dirty="0"/>
              <a:t>SCOPE</a:t>
            </a:r>
            <a:r>
              <a:rPr lang="de-DE" sz="2600" dirty="0"/>
              <a:t/>
            </a:r>
            <a:br>
              <a:rPr lang="de-DE" sz="2600" dirty="0"/>
            </a:b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r>
              <a:rPr lang="en-US" dirty="0" smtClean="0">
                <a:sym typeface="Wingdings" panose="05000000000000000000" pitchFamily="2" charset="2"/>
              </a:rPr>
              <a:t>.</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900613" y="1547599"/>
            <a:ext cx="6651625" cy="392313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r>
              <a:rPr lang="en-US" dirty="0">
                <a:solidFill>
                  <a:srgbClr val="FFFFFF"/>
                </a:solidFill>
              </a:rPr>
              <a:t/>
            </a:r>
            <a:br>
              <a:rPr lang="en-US" dirty="0">
                <a:solidFill>
                  <a:srgbClr val="FFFFFF"/>
                </a:solidFill>
              </a:rPr>
            </a:br>
            <a:r>
              <a:rPr lang="en-US" dirty="0">
                <a:solidFill>
                  <a:srgbClr val="FFFFFF"/>
                </a:solidFill>
              </a:rPr>
              <a:t/>
            </a:r>
            <a:br>
              <a:rPr lang="en-US" dirty="0">
                <a:solidFill>
                  <a:srgbClr val="FFFFFF"/>
                </a:solidFill>
              </a:rPr>
            </a:br>
            <a:r>
              <a:rPr lang="en-US" sz="3600" dirty="0">
                <a:solidFill>
                  <a:srgbClr val="FFFFFF"/>
                </a:solidFill>
              </a:rPr>
              <a:t>Reflection</a:t>
            </a:r>
            <a:r>
              <a:rPr lang="en-US" dirty="0">
                <a:solidFill>
                  <a:srgbClr val="FFFFFF"/>
                </a:solidFill>
              </a:rPr>
              <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smtClean="0">
                <a:solidFill>
                  <a:srgbClr val="FFFFFF"/>
                </a:solidFill>
              </a:rPr>
              <a:t>We </a:t>
            </a:r>
            <a:r>
              <a:rPr lang="en-GB" dirty="0">
                <a:solidFill>
                  <a:srgbClr val="FFFFFF"/>
                </a:solidFill>
              </a:rPr>
              <a:t>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smtClean="0">
                <a:solidFill>
                  <a:srgbClr val="FFFEFF"/>
                </a:solidFill>
              </a:rPr>
              <a:t>Reflection</a:t>
            </a:r>
            <a:br>
              <a:rPr lang="en-US" dirty="0" smtClean="0">
                <a:solidFill>
                  <a:srgbClr val="FFFEFF"/>
                </a:solidFill>
              </a:rPr>
            </a:br>
            <a:r>
              <a:rPr lang="en-US" dirty="0">
                <a:solidFill>
                  <a:srgbClr val="FFFEFF"/>
                </a:solidFill>
              </a:rPr>
              <a:t/>
            </a:r>
            <a:br>
              <a:rPr lang="en-US" dirty="0">
                <a:solidFill>
                  <a:srgbClr val="FFFEFF"/>
                </a:solidFill>
              </a:rPr>
            </a:br>
            <a:r>
              <a:rPr lang="en-US" dirty="0">
                <a:solidFill>
                  <a:srgbClr val="FFFEFF"/>
                </a:solidFill>
              </a:rPr>
              <a:t/>
            </a:r>
            <a:br>
              <a:rPr lang="en-US" dirty="0">
                <a:solidFill>
                  <a:srgbClr val="FFFEFF"/>
                </a:solidFill>
              </a:rPr>
            </a:br>
            <a:r>
              <a:rPr lang="en-US" sz="1900" dirty="0">
                <a:solidFill>
                  <a:srgbClr val="FFFEFF"/>
                </a:solidFill>
              </a:rPr>
              <a:t>Possible improvements in current model setting</a:t>
            </a:r>
            <a:r>
              <a:rPr lang="en-US" dirty="0">
                <a:solidFill>
                  <a:srgbClr val="FFFEFF"/>
                </a:solidFill>
              </a:rPr>
              <a:t/>
            </a:r>
            <a:br>
              <a:rPr lang="en-US" dirty="0">
                <a:solidFill>
                  <a:srgbClr val="FFFEFF"/>
                </a:solidFill>
              </a:rPr>
            </a:br>
            <a:r>
              <a:rPr lang="en-US" dirty="0" smtClean="0">
                <a:solidFill>
                  <a:srgbClr val="FFFEFF"/>
                </a:solidFill>
              </a:rPr>
              <a:t/>
            </a:r>
            <a:br>
              <a:rPr lang="en-US" dirty="0" smtClean="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smtClean="0"/>
              <a:t>Sampling: </a:t>
            </a:r>
            <a:r>
              <a:rPr lang="en-GB" dirty="0" smtClean="0"/>
              <a:t>We joined 2 different data sets for sampling. Therefore we could just work with 26k songs and only 6k of them were top songs. </a:t>
            </a:r>
          </a:p>
          <a:p>
            <a:pPr lvl="1"/>
            <a:r>
              <a:rPr lang="en-GB" sz="1900" dirty="0" smtClean="0">
                <a:sym typeface="Wingdings" panose="05000000000000000000" pitchFamily="2" charset="2"/>
              </a:rPr>
              <a:t>Net loss data quality  600k to 26k to 12k after sampling</a:t>
            </a:r>
          </a:p>
          <a:p>
            <a:pPr lvl="1"/>
            <a:endParaRPr lang="en-GB" sz="1600" dirty="0" smtClean="0">
              <a:sym typeface="Wingdings" panose="05000000000000000000" pitchFamily="2" charset="2"/>
            </a:endParaRPr>
          </a:p>
          <a:p>
            <a:pPr lvl="1"/>
            <a:endParaRPr lang="en-GB" sz="1600" dirty="0" smtClean="0">
              <a:sym typeface="Wingdings" panose="05000000000000000000" pitchFamily="2" charset="2"/>
            </a:endParaRPr>
          </a:p>
          <a:p>
            <a:pPr lvl="1"/>
            <a:endParaRPr lang="en-GB" sz="1600" dirty="0" smtClean="0">
              <a:sym typeface="Wingdings" panose="05000000000000000000" pitchFamily="2" charset="2"/>
            </a:endParaRPr>
          </a:p>
          <a:p>
            <a:pPr lvl="1"/>
            <a:endParaRPr lang="en-GB" sz="1600" dirty="0" smtClean="0">
              <a:sym typeface="Wingdings" panose="05000000000000000000" pitchFamily="2" charset="2"/>
            </a:endParaRPr>
          </a:p>
          <a:p>
            <a:r>
              <a:rPr lang="en-GB" b="1" dirty="0" smtClean="0"/>
              <a:t>General pain point: </a:t>
            </a:r>
            <a:r>
              <a:rPr lang="en-GB" dirty="0" smtClean="0"/>
              <a:t>It took really long to </a:t>
            </a:r>
            <a:r>
              <a:rPr lang="en-GB" b="1" dirty="0" smtClean="0"/>
              <a:t>run our models </a:t>
            </a:r>
            <a:r>
              <a:rPr lang="en-GB" dirty="0" smtClean="0"/>
              <a:t>(up to 1 day), so to see the result of an adjustment, take really long</a:t>
            </a:r>
          </a:p>
          <a:p>
            <a:r>
              <a:rPr lang="en-GB" dirty="0" smtClean="0"/>
              <a:t>We did not check for </a:t>
            </a:r>
            <a:r>
              <a:rPr lang="en-GB" b="1" dirty="0" smtClean="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rmAutofit fontScale="90000"/>
          </a:bodyPr>
          <a:lstStyle/>
          <a:p>
            <a:r>
              <a:rPr lang="en-US" dirty="0"/>
              <a:t>Reflection </a:t>
            </a:r>
            <a:br>
              <a:rPr lang="en-US" dirty="0"/>
            </a:br>
            <a:r>
              <a:rPr lang="en-US" dirty="0"/>
              <a:t>Apply MODEL on real World data</a:t>
            </a:r>
            <a:endParaRPr lang="de-DE" dirty="0"/>
          </a:p>
        </p:txBody>
      </p:sp>
      <p:graphicFrame>
        <p:nvGraphicFramePr>
          <p:cNvPr id="23" name="Inhaltsplatzhalter 6"/>
          <p:cNvGraphicFramePr>
            <a:graphicFrameLocks noGrp="1"/>
          </p:cNvGraphicFramePr>
          <p:nvPr>
            <p:ph sz="half" idx="1"/>
            <p:extLst>
              <p:ext uri="{D42A27DB-BD31-4B8C-83A1-F6EECF244321}">
                <p14:modId xmlns:p14="http://schemas.microsoft.com/office/powerpoint/2010/main" val="3780914078"/>
              </p:ext>
            </p:extLst>
          </p:nvPr>
        </p:nvGraphicFramePr>
        <p:xfrm>
          <a:off x="581193" y="1945162"/>
          <a:ext cx="4885752" cy="3122950"/>
        </p:xfrm>
        <a:graphic>
          <a:graphicData uri="http://schemas.openxmlformats.org/drawingml/2006/chart">
            <c:chart xmlns:c="http://schemas.openxmlformats.org/drawingml/2006/chart" xmlns:r="http://schemas.openxmlformats.org/officeDocument/2006/relationships" r:id="rId2"/>
          </a:graphicData>
        </a:graphic>
      </p:graphicFrame>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2"/>
          </p:nvPr>
        </p:nvPicPr>
        <p:blipFill rotWithShape="1">
          <a:blip r:embed="rId3"/>
          <a:srcRect l="-234" r="19339"/>
          <a:stretch/>
        </p:blipFill>
        <p:spPr>
          <a:xfrm>
            <a:off x="581193" y="5202413"/>
            <a:ext cx="9014991" cy="1247025"/>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a:t>
            </a:r>
            <a:r>
              <a:rPr lang="en-GB" dirty="0" smtClean="0"/>
              <a:t>identified </a:t>
            </a:r>
            <a:r>
              <a:rPr lang="en-GB" dirty="0"/>
              <a:t>nearly </a:t>
            </a:r>
            <a:r>
              <a:rPr lang="en-GB" b="1" dirty="0"/>
              <a:t>all</a:t>
            </a:r>
            <a:r>
              <a:rPr lang="en-GB" dirty="0"/>
              <a:t> top songs</a:t>
            </a:r>
          </a:p>
          <a:p>
            <a:r>
              <a:rPr lang="en-GB" dirty="0"/>
              <a:t>But we also identify a lot of songs which are </a:t>
            </a:r>
            <a:r>
              <a:rPr lang="en-GB" b="1" dirty="0"/>
              <a:t>not</a:t>
            </a:r>
            <a:r>
              <a:rPr lang="en-GB" dirty="0"/>
              <a:t> top songs</a:t>
            </a:r>
          </a:p>
          <a:p>
            <a:endParaRPr lang="en-GB" dirty="0"/>
          </a:p>
          <a:p>
            <a:endParaRPr lang="en-GB" dirty="0"/>
          </a:p>
        </p:txBody>
      </p:sp>
    </p:spTree>
    <p:extLst>
      <p:ext uri="{BB962C8B-B14F-4D97-AF65-F5344CB8AC3E}">
        <p14:creationId xmlns:p14="http://schemas.microsoft.com/office/powerpoint/2010/main" val="19725753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It </a:t>
            </a:r>
            <a:r>
              <a:rPr lang="en-US" dirty="0"/>
              <a:t>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
            </a:r>
            <a:r>
              <a:rPr lang="en-US" dirty="0"/>
              <a:t>attributes </a:t>
            </a:r>
            <a:r>
              <a:rPr lang="en-US" dirty="0"/>
              <a:t>are </a:t>
            </a:r>
            <a:r>
              <a:rPr lang="en-US" dirty="0"/>
              <a:t>secondary, </a:t>
            </a:r>
            <a:r>
              <a:rPr lang="en-US" dirty="0"/>
              <a:t>while the main factor to get a top song seems to be the </a:t>
            </a:r>
            <a:r>
              <a:rPr lang="en-US" b="1" dirty="0"/>
              <a:t>popularity metric </a:t>
            </a:r>
            <a:r>
              <a:rPr lang="en-US" dirty="0"/>
              <a:t>and </a:t>
            </a:r>
            <a:r>
              <a:rPr lang="en-US" b="1" dirty="0"/>
              <a:t>follower </a:t>
            </a:r>
            <a:r>
              <a:rPr lang="en-US" b="1" dirty="0"/>
              <a:t>count</a:t>
            </a:r>
            <a:r>
              <a:rPr lang="en-US" dirty="0"/>
              <a:t>.</a:t>
            </a:r>
            <a:endParaRPr lang="en-US" dirty="0"/>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smtClean="0"/>
              <a:t>Backup</a:t>
            </a:r>
            <a:endParaRPr lang="de-DE" dirty="0"/>
          </a:p>
        </p:txBody>
      </p:sp>
    </p:spTree>
    <p:extLst>
      <p:ext uri="{BB962C8B-B14F-4D97-AF65-F5344CB8AC3E}">
        <p14:creationId xmlns:p14="http://schemas.microsoft.com/office/powerpoint/2010/main" val="23847277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2246</Words>
  <Application>Microsoft Office PowerPoint</Application>
  <PresentationFormat>Breitbild</PresentationFormat>
  <Paragraphs>293</Paragraphs>
  <Slides>72</Slides>
  <Notes>48</Notes>
  <HiddenSlides>5</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72</vt:i4>
      </vt:variant>
    </vt:vector>
  </HeadingPairs>
  <TitlesOfParts>
    <vt:vector size="80"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  SCOPE </vt:lpstr>
      <vt:lpstr>  SCOPE </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Result –  ROC Balanced</vt:lpstr>
      <vt:lpstr>Second Iteration Balanced Model Results</vt:lpstr>
      <vt:lpstr>PowerPoint-Präsentation</vt:lpstr>
      <vt:lpstr>Second Iteration  Modeling Result –  ROC unbalanced</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  Reflection </vt:lpstr>
      <vt:lpstr>Reflection   Possible improvements in current model setting  </vt:lpstr>
      <vt:lpstr>Reflection  Apply MODEL on real World data</vt:lpstr>
      <vt:lpstr>Reflection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Aksel, Burcin (050)</cp:lastModifiedBy>
  <cp:revision>385</cp:revision>
  <dcterms:created xsi:type="dcterms:W3CDTF">2023-02-02T14:31:12Z</dcterms:created>
  <dcterms:modified xsi:type="dcterms:W3CDTF">2023-03-12T20:57:02Z</dcterms:modified>
</cp:coreProperties>
</file>